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3"/>
  </p:notesMasterIdLst>
  <p:sldIdLst>
    <p:sldId id="256" r:id="rId2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3F9E7"/>
    <a:srgbClr val="E3F1C7"/>
    <a:srgbClr val="F3EEF6"/>
    <a:srgbClr val="F3F3FF"/>
    <a:srgbClr val="FFFFFF"/>
    <a:srgbClr val="000000"/>
    <a:srgbClr val="E8DEEE"/>
    <a:srgbClr val="EDECF8"/>
    <a:srgbClr val="CCECFF"/>
    <a:srgbClr val="CCC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>
    <p:restoredLeft sz="7378" autoAdjust="0"/>
    <p:restoredTop sz="94660"/>
  </p:normalViewPr>
  <p:slideViewPr>
    <p:cSldViewPr snapToGrid="0">
      <p:cViewPr>
        <p:scale>
          <a:sx n="114" d="100"/>
          <a:sy n="114" d="100"/>
        </p:scale>
        <p:origin x="-1104" y="-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EEEF530-9D14-42C9-BDB9-4D691BE2A7BF}" type="datetimeFigureOut">
              <a:rPr lang="ru-RU" smtClean="0"/>
              <a:t>28.12.2021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450" y="4716463"/>
            <a:ext cx="5438775" cy="44672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9688" y="942975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B48B2D8-301C-4221-9BCF-4AFF9699CF2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950643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B48B2D8-301C-4221-9BCF-4AFF9699CF2E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3092858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181466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3218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200892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03444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179878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9252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1981169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966693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75040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471949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5197182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rgbClr val="92D050"/>
            </a:gs>
            <a:gs pos="100000">
              <a:srgbClr val="92D050"/>
            </a:gs>
            <a:gs pos="94000">
              <a:srgbClr val="EEE196">
                <a:alpha val="34000"/>
              </a:srgbClr>
            </a:gs>
          </a:gsLst>
          <a:lin ang="162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A44CEA-524A-44E1-8125-3112CED70452}" type="datetimeFigureOut">
              <a:rPr lang="ru-RU" smtClean="0"/>
              <a:t>28.12.2021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ABA48C-B370-4DA8-9FA7-A033424DCCB7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3268508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="" xmlns:p15="http://schemas.microsoft.com/office/powerpoint/2012/main"/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7172588" y="176167"/>
            <a:ext cx="4857226" cy="1652632"/>
          </a:xfrm>
          <a:prstGeom prst="roundRect">
            <a:avLst/>
          </a:prstGeom>
          <a:solidFill>
            <a:srgbClr val="F3F9E7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pPr marL="0" indent="0" algn="just">
              <a:buNone/>
            </a:pPr>
            <a:r>
              <a:rPr lang="ru-RU" sz="1100" b="1" dirty="0" smtClean="0"/>
              <a:t>Предмет социального </a:t>
            </a:r>
            <a:r>
              <a:rPr lang="ru-RU" sz="1100" b="1" dirty="0"/>
              <a:t>контракта </a:t>
            </a:r>
            <a:r>
              <a:rPr lang="ru-RU" sz="1100" b="1" dirty="0" smtClean="0"/>
              <a:t>по мероприятию «поиск работы»</a:t>
            </a:r>
            <a:r>
              <a:rPr lang="ru-RU" sz="1100" dirty="0" smtClean="0"/>
              <a:t> -  соглашение </a:t>
            </a:r>
            <a:r>
              <a:rPr lang="ru-RU" sz="1100" dirty="0"/>
              <a:t>Сторон, в соответствии с которым </a:t>
            </a:r>
            <a:r>
              <a:rPr lang="ru-RU" sz="1100" dirty="0" smtClean="0"/>
              <a:t>КГКУ «ЦСПН» обязуется </a:t>
            </a:r>
            <a:r>
              <a:rPr lang="ru-RU" sz="1100" dirty="0"/>
              <a:t>оказать Заявителю государственную социальную помощь при реализации мероприятия по </a:t>
            </a:r>
            <a:r>
              <a:rPr lang="ru-RU" sz="1100" dirty="0" smtClean="0"/>
              <a:t>«ведению ЛПХ», </a:t>
            </a:r>
            <a:r>
              <a:rPr lang="ru-RU" sz="1100" dirty="0"/>
              <a:t>а Заявитель (семья Заявителя) - предпринять активные действия по выполнению мероприятий, предусмотренных программой социальной адаптации, в </a:t>
            </a:r>
            <a:r>
              <a:rPr lang="ru-RU" sz="1100" dirty="0" smtClean="0"/>
              <a:t>целях осуществления ведения личного подсобного хозяйства в </a:t>
            </a:r>
            <a:r>
              <a:rPr lang="ru-RU" sz="1100" dirty="0"/>
              <a:t>период действия социального контракта</a:t>
            </a:r>
            <a:r>
              <a:rPr lang="ru-RU" sz="1100" dirty="0" smtClean="0"/>
              <a:t>. </a:t>
            </a:r>
          </a:p>
          <a:p>
            <a:pPr marL="0" indent="0" algn="just">
              <a:buNone/>
            </a:pPr>
            <a:r>
              <a:rPr lang="ru-RU" sz="1100" b="1" u="sng" dirty="0" smtClean="0"/>
              <a:t>Программа </a:t>
            </a:r>
            <a:r>
              <a:rPr lang="ru-RU" sz="1100" b="1" u="sng" dirty="0"/>
              <a:t>социальной адаптации</a:t>
            </a:r>
            <a:r>
              <a:rPr lang="ru-RU" sz="1100" dirty="0"/>
              <a:t> - разработанные межведомственной комиссией совместно с гражданином мероприятия, которые направлены на преодоление им трудной жизненной ситуации, а также определенные такой программой виды, объем и порядок реализации этих мероприятий.</a:t>
            </a:r>
          </a:p>
          <a:p>
            <a:pPr marL="0" indent="0" algn="just">
              <a:buNone/>
            </a:pPr>
            <a:endParaRPr lang="ru-RU" sz="1100" dirty="0"/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1543574" y="2044746"/>
            <a:ext cx="3983663" cy="634751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малоимущие семьи;</a:t>
            </a:r>
          </a:p>
          <a:p>
            <a:pPr marL="17145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</a:t>
            </a:r>
            <a:r>
              <a:rPr lang="ru-RU" sz="1200" dirty="0"/>
              <a:t>малоимущие одиноко проживающие </a:t>
            </a:r>
            <a:r>
              <a:rPr lang="ru-RU" sz="1200" dirty="0" smtClean="0"/>
              <a:t>граждане </a:t>
            </a:r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cxnSp>
        <p:nvCxnSpPr>
          <p:cNvPr id="12" name="Прямая со стрелкой 11"/>
          <p:cNvCxnSpPr/>
          <p:nvPr/>
        </p:nvCxnSpPr>
        <p:spPr>
          <a:xfrm>
            <a:off x="5695406" y="2679497"/>
            <a:ext cx="705394" cy="1"/>
          </a:xfrm>
          <a:prstGeom prst="straightConnector1">
            <a:avLst/>
          </a:prstGeom>
          <a:ln>
            <a:noFill/>
            <a:tailEnd type="triangle"/>
          </a:ln>
          <a:effectLst>
            <a:outerShdw blurRad="127000" dist="38100" dir="2700000" algn="ctr">
              <a:srgbClr val="000000">
                <a:alpha val="45000"/>
              </a:srgbClr>
            </a:outerShdw>
          </a:effectLst>
          <a:scene3d>
            <a:camera prst="perspectiveFront" fov="2700000">
              <a:rot lat="20376000" lon="1938000" rev="20112001"/>
            </a:camera>
            <a:lightRig rig="soft" dir="t">
              <a:rot lat="0" lon="0" rev="0"/>
            </a:lightRig>
          </a:scene3d>
          <a:sp3d prstMaterial="translucentPowder">
            <a:bevelT w="203200" h="50800" prst="softRound"/>
          </a:sp3d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3" name="Скругленный прямоугольник 12"/>
          <p:cNvSpPr/>
          <p:nvPr/>
        </p:nvSpPr>
        <p:spPr>
          <a:xfrm>
            <a:off x="1635134" y="5696125"/>
            <a:ext cx="4060272" cy="947956"/>
          </a:xfrm>
          <a:prstGeom prst="roundRect">
            <a:avLst/>
          </a:prstGeom>
          <a:solidFill>
            <a:schemeClr val="bg1">
              <a:lumMod val="95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300" b="1" dirty="0" smtClean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  <a:p>
            <a:pPr algn="just"/>
            <a:r>
              <a:rPr lang="ru-RU" sz="1100" dirty="0" smtClean="0">
                <a:ea typeface="Tahoma" panose="020B0604030504040204" pitchFamily="34" charset="0"/>
                <a:cs typeface="Tahoma" panose="020B0604030504040204" pitchFamily="34" charset="0"/>
              </a:rPr>
              <a:t>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Выплаты связанные с приобретением 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товаров для ЛПХ и сельскохозяйственной продукции: не </a:t>
            </a:r>
            <a:r>
              <a:rPr lang="ru-RU" sz="1200" dirty="0"/>
              <a:t>&gt; </a:t>
            </a:r>
            <a:r>
              <a:rPr lang="ru-RU" sz="1200" dirty="0" smtClean="0"/>
              <a:t>10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0 000 р. </a:t>
            </a:r>
          </a:p>
          <a:p>
            <a:pPr algn="just"/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Выплаты </a:t>
            </a:r>
            <a:r>
              <a:rPr lang="ru-RU" sz="1200" b="1" dirty="0">
                <a:ea typeface="Tahoma" panose="020B0604030504040204" pitchFamily="34" charset="0"/>
                <a:cs typeface="Tahoma" panose="020B0604030504040204" pitchFamily="34" charset="0"/>
              </a:rPr>
              <a:t>связанные с </a:t>
            </a:r>
            <a:r>
              <a:rPr lang="ru-RU" sz="1200" b="1" dirty="0" smtClean="0">
                <a:ea typeface="Tahoma" panose="020B0604030504040204" pitchFamily="34" charset="0"/>
                <a:cs typeface="Tahoma" panose="020B0604030504040204" pitchFamily="34" charset="0"/>
              </a:rPr>
              <a:t>обучением</a:t>
            </a:r>
            <a:r>
              <a:rPr lang="ru-RU" sz="1200" dirty="0" smtClean="0">
                <a:ea typeface="Tahoma" panose="020B0604030504040204" pitchFamily="34" charset="0"/>
                <a:cs typeface="Tahoma" panose="020B0604030504040204" pitchFamily="34" charset="0"/>
              </a:rPr>
              <a:t>: оплата услуг обучения не </a:t>
            </a:r>
            <a:r>
              <a:rPr lang="ru-RU" sz="1200" dirty="0" smtClean="0"/>
              <a:t>&gt; 30 </a:t>
            </a:r>
            <a:r>
              <a:rPr lang="ru-RU" sz="1200" dirty="0" err="1" smtClean="0"/>
              <a:t>тыс.р</a:t>
            </a:r>
            <a:r>
              <a:rPr lang="ru-RU" sz="1200" dirty="0" smtClean="0"/>
              <a:t>.</a:t>
            </a:r>
            <a:endParaRPr lang="ru-RU" sz="1200" dirty="0"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7357145" y="2044745"/>
            <a:ext cx="4748169" cy="3307917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100" dirty="0" smtClean="0"/>
              <a:t>1. Заявление;</a:t>
            </a:r>
          </a:p>
          <a:p>
            <a:pPr algn="just"/>
            <a:r>
              <a:rPr lang="ru-RU" sz="1100" dirty="0" smtClean="0"/>
              <a:t>2. Паспорт гражданина РФ (временное удостоверение личности гражданина РФ).</a:t>
            </a:r>
          </a:p>
          <a:p>
            <a:pPr algn="just"/>
            <a:r>
              <a:rPr lang="ru-RU" sz="1100" dirty="0" smtClean="0"/>
              <a:t>В случае обращения малоимущей семьи - паспорт гражданина Российской Федерации (временное удостоверение личности гражданина Российской Федерации) каждого члена семьи заявителя;</a:t>
            </a:r>
          </a:p>
          <a:p>
            <a:pPr algn="just"/>
            <a:r>
              <a:rPr lang="ru-RU" sz="1100" dirty="0" smtClean="0"/>
              <a:t>3. Документы, подтверждающие доходы заявителя и каждого члена его семьи за три последних месяца</a:t>
            </a:r>
            <a:r>
              <a:rPr lang="ru-RU" sz="1100" b="1" dirty="0" smtClean="0"/>
              <a:t>,</a:t>
            </a:r>
            <a:r>
              <a:rPr lang="ru-RU" sz="1100" dirty="0" smtClean="0"/>
              <a:t> предшествующих месяцу обращения, в соответствии с видами доходов, утвержденных постановлением Правительства Российской Федерации № 512; </a:t>
            </a:r>
          </a:p>
          <a:p>
            <a:pPr algn="just"/>
            <a:r>
              <a:rPr lang="ru-RU" sz="1100" dirty="0" smtClean="0"/>
              <a:t>4</a:t>
            </a:r>
            <a:r>
              <a:rPr lang="ru-RU" sz="1100" dirty="0"/>
              <a:t>. Согласие на обработку персональных данных несовершеннолетних лиц, зарегистрированных совместно с заявителем;</a:t>
            </a:r>
          </a:p>
          <a:p>
            <a:pPr algn="just"/>
            <a:r>
              <a:rPr lang="ru-RU" sz="1100" dirty="0"/>
              <a:t>5. </a:t>
            </a:r>
            <a:r>
              <a:rPr lang="ru-RU" sz="1100" dirty="0" smtClean="0"/>
              <a:t>Свидетельство </a:t>
            </a:r>
            <a:r>
              <a:rPr lang="ru-RU" sz="1100" dirty="0"/>
              <a:t>о рождении ребенка (детей) (в случае обращения малоимущей семьи, имеющей несовершеннолетних детей </a:t>
            </a:r>
            <a:r>
              <a:rPr lang="ru-RU" sz="1100" dirty="0" smtClean="0"/>
              <a:t>и регистрации </a:t>
            </a:r>
            <a:r>
              <a:rPr lang="ru-RU" sz="1100" dirty="0"/>
              <a:t>записи акта о рождении ребенка за пределами </a:t>
            </a:r>
            <a:r>
              <a:rPr lang="ru-RU" sz="1100" dirty="0" smtClean="0"/>
              <a:t>Российской Федерации)</a:t>
            </a:r>
          </a:p>
          <a:p>
            <a:pPr algn="just"/>
            <a:r>
              <a:rPr lang="ru-RU" sz="1100" dirty="0" smtClean="0"/>
              <a:t>6. Правоустанавливающий </a:t>
            </a:r>
            <a:r>
              <a:rPr lang="ru-RU" sz="1100" dirty="0"/>
              <a:t>документ </a:t>
            </a:r>
            <a:r>
              <a:rPr lang="ru-RU" sz="1100" dirty="0" smtClean="0"/>
              <a:t>(заявителя или члена семьи) на </a:t>
            </a:r>
            <a:r>
              <a:rPr lang="ru-RU" sz="1100" dirty="0"/>
              <a:t>земельный участок, предоставленный по </a:t>
            </a:r>
            <a:r>
              <a:rPr lang="ru-RU" sz="1100" dirty="0" smtClean="0"/>
              <a:t>112-ФЗ «О личном подсобном хозяйстве»  </a:t>
            </a:r>
            <a:endParaRPr lang="ru-RU" sz="1100" dirty="0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1543574" y="4186106"/>
            <a:ext cx="4085439" cy="1395830"/>
          </a:xfrm>
          <a:prstGeom prst="roundRect">
            <a:avLst>
              <a:gd name="adj" fmla="val 33314"/>
            </a:avLst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6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/>
              <a:t>встать на учет в качестве </a:t>
            </a:r>
            <a:r>
              <a:rPr lang="ru-RU" sz="1100" dirty="0" smtClean="0"/>
              <a:t>налогоплательщика </a:t>
            </a:r>
            <a:r>
              <a:rPr lang="ru-RU" sz="1100" dirty="0"/>
              <a:t>налога на профессиональный </a:t>
            </a:r>
            <a:r>
              <a:rPr lang="ru-RU" sz="1100" dirty="0" smtClean="0"/>
              <a:t>доход;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/>
              <a:t>и</a:t>
            </a:r>
            <a:r>
              <a:rPr lang="ru-RU" sz="1100" dirty="0" smtClean="0"/>
              <a:t>меть правоустанавливающий документ на земельный участок, предоставленный по 112-ФЗ (у заявителя или члена семьи);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100" dirty="0" smtClean="0"/>
              <a:t>приобрести товары для ведения ЛПК и сельскохозяйственную продукцию, указанную в  постановлении № 458</a:t>
            </a:r>
            <a:endParaRPr lang="ru-RU" sz="1100" dirty="0"/>
          </a:p>
          <a:p>
            <a:pPr algn="ctr"/>
            <a:r>
              <a:rPr lang="ru-RU" sz="1200" i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 </a:t>
            </a:r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7617204" y="5436066"/>
            <a:ext cx="4412610" cy="1319842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just"/>
            <a:r>
              <a:rPr lang="ru-RU" sz="1100" dirty="0" smtClean="0"/>
              <a:t>1. Подать </a:t>
            </a:r>
            <a:r>
              <a:rPr lang="ru-RU" sz="1100" dirty="0"/>
              <a:t>заявление и пакет документов через МФЦ в органы социальной защиты.</a:t>
            </a:r>
          </a:p>
          <a:p>
            <a:pPr algn="just"/>
            <a:r>
              <a:rPr lang="ru-RU" sz="1100" dirty="0"/>
              <a:t>2. Разработать совместно с межведомственной комиссией индивидуальную программу  социальной адаптации. </a:t>
            </a:r>
          </a:p>
          <a:p>
            <a:pPr algn="just"/>
            <a:r>
              <a:rPr lang="ru-RU" sz="1100" dirty="0"/>
              <a:t>3. Заключить социальный контракт.</a:t>
            </a:r>
          </a:p>
          <a:p>
            <a:pPr algn="just"/>
            <a:r>
              <a:rPr lang="ru-RU" sz="1100" dirty="0"/>
              <a:t>4. Выполнять мероприятия программы социальной адаптации и обязанности, установленные социальным контрактом.</a:t>
            </a:r>
          </a:p>
          <a:p>
            <a:pPr algn="just"/>
            <a:r>
              <a:rPr lang="ru-RU" sz="1100" dirty="0"/>
              <a:t>5. Предоставлять </a:t>
            </a:r>
            <a:r>
              <a:rPr lang="ru-RU" sz="1100" dirty="0" smtClean="0"/>
              <a:t>отчетность и документы.</a:t>
            </a:r>
            <a:endParaRPr lang="ru-RU" sz="1100" dirty="0"/>
          </a:p>
        </p:txBody>
      </p:sp>
      <p:sp>
        <p:nvSpPr>
          <p:cNvPr id="26" name="Объект 3"/>
          <p:cNvSpPr txBox="1">
            <a:spLocks/>
          </p:cNvSpPr>
          <p:nvPr/>
        </p:nvSpPr>
        <p:spPr>
          <a:xfrm>
            <a:off x="3280095" y="814814"/>
            <a:ext cx="1203137" cy="1038065"/>
          </a:xfrm>
          <a:prstGeom prst="roundRect">
            <a:avLst/>
          </a:prstGeom>
          <a:solidFill>
            <a:srgbClr val="FFCC99"/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Срок действия СК</a:t>
            </a:r>
          </a:p>
        </p:txBody>
      </p:sp>
      <p:sp>
        <p:nvSpPr>
          <p:cNvPr id="30" name="Объект 3"/>
          <p:cNvSpPr txBox="1">
            <a:spLocks/>
          </p:cNvSpPr>
          <p:nvPr/>
        </p:nvSpPr>
        <p:spPr>
          <a:xfrm>
            <a:off x="4681058" y="704673"/>
            <a:ext cx="2374084" cy="1258349"/>
          </a:xfrm>
          <a:prstGeom prst="roundRect">
            <a:avLst/>
          </a:prstGeom>
          <a:solidFill>
            <a:srgbClr val="F3EEF6"/>
          </a:solidFill>
          <a:ln w="9525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just"/>
            <a:r>
              <a:rPr lang="ru-RU" sz="1200" dirty="0"/>
              <a:t>не более чем на </a:t>
            </a:r>
            <a:r>
              <a:rPr lang="ru-RU" sz="1200" dirty="0" smtClean="0"/>
              <a:t>12 </a:t>
            </a:r>
            <a:r>
              <a:rPr lang="ru-RU" sz="1200" dirty="0"/>
              <a:t>месяцев </a:t>
            </a:r>
          </a:p>
          <a:p>
            <a:pPr algn="just"/>
            <a:r>
              <a:rPr lang="ru-RU" sz="1200" dirty="0" smtClean="0"/>
              <a:t>может </a:t>
            </a:r>
            <a:r>
              <a:rPr lang="ru-RU" sz="1200" dirty="0"/>
              <a:t>быть </a:t>
            </a:r>
            <a:r>
              <a:rPr lang="ru-RU" sz="1200" dirty="0" smtClean="0"/>
              <a:t>продлен, </a:t>
            </a:r>
            <a:r>
              <a:rPr lang="ru-RU" sz="1200" dirty="0"/>
              <a:t>но не более чем на половину срока </a:t>
            </a:r>
            <a:r>
              <a:rPr lang="ru-RU" sz="1200" dirty="0" smtClean="0"/>
              <a:t>ранее заключенного СК</a:t>
            </a:r>
            <a:endParaRPr lang="ru-RU" sz="1700" b="1" dirty="0">
              <a:solidFill>
                <a:schemeClr val="tx1"/>
              </a:solidFill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38" name="Скругленный прямоугольник 37"/>
          <p:cNvSpPr/>
          <p:nvPr/>
        </p:nvSpPr>
        <p:spPr>
          <a:xfrm>
            <a:off x="5771626" y="5436066"/>
            <a:ext cx="1501629" cy="1327833"/>
          </a:xfrm>
          <a:prstGeom prst="roundRect">
            <a:avLst/>
          </a:prstGeom>
          <a:solidFill>
            <a:srgbClr val="FFCC99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 sz="1200" b="1" dirty="0" smtClean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Действия для граждан</a:t>
            </a:r>
          </a:p>
        </p:txBody>
      </p:sp>
      <p:sp>
        <p:nvSpPr>
          <p:cNvPr id="51" name="Скругленный прямоугольник 50"/>
          <p:cNvSpPr/>
          <p:nvPr/>
        </p:nvSpPr>
        <p:spPr>
          <a:xfrm>
            <a:off x="5695406" y="2214696"/>
            <a:ext cx="1577849" cy="3058610"/>
          </a:xfrm>
          <a:prstGeom prst="roundRect">
            <a:avLst/>
          </a:prstGeom>
          <a:solidFill>
            <a:srgbClr val="A7A6BA"/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Обязательные документы </a:t>
            </a:r>
            <a:r>
              <a:rPr lang="ru-RU" sz="1200" b="1" dirty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для назначения ГСП по СК</a:t>
            </a:r>
          </a:p>
          <a:p>
            <a:pPr algn="ctr"/>
            <a:endParaRPr lang="ru-RU" sz="1200" b="1" dirty="0">
              <a:latin typeface="Tahoma" panose="020B0604030504040204" pitchFamily="34" charset="0"/>
              <a:ea typeface="Tahoma" panose="020B0604030504040204" pitchFamily="34" charset="0"/>
              <a:cs typeface="Tahoma" panose="020B0604030504040204" pitchFamily="34" charset="0"/>
            </a:endParaRPr>
          </a:p>
        </p:txBody>
      </p:sp>
      <p:sp>
        <p:nvSpPr>
          <p:cNvPr id="53" name="Скругленный прямоугольник 52"/>
          <p:cNvSpPr/>
          <p:nvPr/>
        </p:nvSpPr>
        <p:spPr>
          <a:xfrm>
            <a:off x="1543574" y="2818701"/>
            <a:ext cx="3983663" cy="1275127"/>
          </a:xfrm>
          <a:prstGeom prst="roundRect">
            <a:avLst/>
          </a:prstGeom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 среднедушевой </a:t>
            </a:r>
            <a:r>
              <a:rPr lang="ru-RU" sz="1200" dirty="0"/>
              <a:t>доход семьи (одиноко проживающего гражданина) ниже величины прожиточного минимума, установленного в Приморском крае (ВПМ определяется по социально-демографическим группам);</a:t>
            </a:r>
          </a:p>
          <a:p>
            <a:pPr marL="171450" lvl="0" indent="-171450" algn="just">
              <a:buFont typeface="Arial" panose="020B0604020202020204" pitchFamily="34" charset="0"/>
              <a:buChar char="•"/>
            </a:pPr>
            <a:r>
              <a:rPr lang="ru-RU" sz="1200" dirty="0" smtClean="0"/>
              <a:t>проживание на </a:t>
            </a:r>
            <a:r>
              <a:rPr lang="ru-RU" sz="1200" dirty="0"/>
              <a:t>территории Приморского </a:t>
            </a:r>
            <a:r>
              <a:rPr lang="ru-RU" sz="1200" dirty="0" smtClean="0"/>
              <a:t>края</a:t>
            </a:r>
            <a:endParaRPr lang="ru-RU" sz="1200" dirty="0"/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92280" y="2044745"/>
            <a:ext cx="1367404" cy="773956"/>
          </a:xfrm>
          <a:prstGeom prst="roundRect">
            <a:avLst/>
          </a:prstGeom>
          <a:solidFill>
            <a:srgbClr val="EDECF8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Кто может быть участником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0" name="Скругленный прямоугольник 39"/>
          <p:cNvSpPr/>
          <p:nvPr/>
        </p:nvSpPr>
        <p:spPr>
          <a:xfrm>
            <a:off x="92281" y="2927758"/>
            <a:ext cx="1367403" cy="1166069"/>
          </a:xfrm>
          <a:prstGeom prst="roundRect">
            <a:avLst/>
          </a:prstGeom>
          <a:solidFill>
            <a:srgbClr val="C5C1DD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назначения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1" name="Скругленный прямоугольник 40"/>
          <p:cNvSpPr/>
          <p:nvPr/>
        </p:nvSpPr>
        <p:spPr>
          <a:xfrm>
            <a:off x="92281" y="4244829"/>
            <a:ext cx="1367403" cy="1107833"/>
          </a:xfrm>
          <a:prstGeom prst="roundRect">
            <a:avLst/>
          </a:prstGeom>
          <a:solidFill>
            <a:srgbClr val="A28DA9"/>
          </a:solidFill>
          <a:ln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Условия для получения ГСП по СК</a:t>
            </a:r>
            <a:endParaRPr lang="ru-RU" sz="1200" b="1" dirty="0">
              <a:solidFill>
                <a:schemeClr val="tx1"/>
              </a:solidFill>
            </a:endParaRPr>
          </a:p>
        </p:txBody>
      </p:sp>
      <p:sp>
        <p:nvSpPr>
          <p:cNvPr id="42" name="Скругленный прямоугольник 41"/>
          <p:cNvSpPr/>
          <p:nvPr/>
        </p:nvSpPr>
        <p:spPr>
          <a:xfrm>
            <a:off x="92281" y="5581936"/>
            <a:ext cx="1367403" cy="936310"/>
          </a:xfrm>
          <a:prstGeom prst="roundRect">
            <a:avLst/>
          </a:prstGeom>
          <a:solidFill>
            <a:srgbClr val="C4B1D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200" b="1" dirty="0" smtClean="0">
                <a:solidFill>
                  <a:schemeClr val="tx1"/>
                </a:solidFill>
              </a:rPr>
              <a:t>Размер и период выплаты, в том числе в связи с обучением</a:t>
            </a:r>
            <a:endParaRPr lang="ru-RU" sz="1200" b="1" dirty="0">
              <a:solidFill>
                <a:schemeClr val="tx1"/>
              </a:solidFill>
            </a:endParaRPr>
          </a:p>
        </p:txBody>
      </p:sp>
      <p:pic>
        <p:nvPicPr>
          <p:cNvPr id="20" name="Рисунок 19" descr="http://dtsr-shahty.ru/images/dtsr/sockon2.png"/>
          <p:cNvPicPr/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2280" y="176167"/>
            <a:ext cx="2324974" cy="5285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2" name="Объект 3"/>
          <p:cNvSpPr txBox="1">
            <a:spLocks/>
          </p:cNvSpPr>
          <p:nvPr/>
        </p:nvSpPr>
        <p:spPr>
          <a:xfrm>
            <a:off x="1912690" y="814815"/>
            <a:ext cx="1182847" cy="963651"/>
          </a:xfrm>
          <a:prstGeom prst="roundRect">
            <a:avLst/>
          </a:prstGeom>
          <a:solidFill>
            <a:srgbClr val="F3F3FF"/>
          </a:solidFill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horz" lIns="91440" tIns="45720" rIns="91440" bIns="45720" rtlCol="0" anchor="ctr">
            <a:normAutofit fontScale="925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dk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Заключить </a:t>
            </a: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СК по данному направлению  </a:t>
            </a:r>
            <a:r>
              <a:rPr lang="ru-RU" sz="1200" dirty="0" smtClean="0">
                <a:solidFill>
                  <a:schemeClr val="tx1"/>
                </a:solidFill>
                <a:latin typeface="Tahoma" panose="020B0604030504040204" pitchFamily="34" charset="0"/>
                <a:ea typeface="Tahoma" panose="020B0604030504040204" pitchFamily="34" charset="0"/>
                <a:cs typeface="Tahoma" panose="020B0604030504040204" pitchFamily="34" charset="0"/>
              </a:rPr>
              <a:t>можно 1 раз</a:t>
            </a:r>
          </a:p>
        </p:txBody>
      </p:sp>
      <p:sp>
        <p:nvSpPr>
          <p:cNvPr id="9" name="Прямоугольник 8"/>
          <p:cNvSpPr/>
          <p:nvPr/>
        </p:nvSpPr>
        <p:spPr>
          <a:xfrm>
            <a:off x="2479237" y="209586"/>
            <a:ext cx="4710128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600" b="1" i="1" dirty="0" smtClean="0">
                <a:solidFill>
                  <a:srgbClr val="7030A0"/>
                </a:solidFill>
              </a:rPr>
              <a:t>на ведение личного подсобного хозяйства </a:t>
            </a:r>
          </a:p>
        </p:txBody>
      </p:sp>
      <p:pic>
        <p:nvPicPr>
          <p:cNvPr id="25" name="Рисунок 24" descr="https://yt3.ggpht.com/a/AATXAJynD0i-Civ5SbfD1kL-NrHnaGjjvNZkquJHZHSJQg=s900-c-k-c0x00ffffff-no-rj"/>
          <p:cNvPicPr/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184558" y="814814"/>
            <a:ext cx="1644242" cy="11062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40561938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Зеленый и желтый">
      <a:dk1>
        <a:sysClr val="windowText" lastClr="000000"/>
      </a:dk1>
      <a:lt1>
        <a:sysClr val="window" lastClr="FFFFFF"/>
      </a:lt1>
      <a:dk2>
        <a:srgbClr val="455F51"/>
      </a:dk2>
      <a:lt2>
        <a:srgbClr val="E2DFCC"/>
      </a:lt2>
      <a:accent1>
        <a:srgbClr val="99CB38"/>
      </a:accent1>
      <a:accent2>
        <a:srgbClr val="63A537"/>
      </a:accent2>
      <a:accent3>
        <a:srgbClr val="37A76F"/>
      </a:accent3>
      <a:accent4>
        <a:srgbClr val="44C1A3"/>
      </a:accent4>
      <a:accent5>
        <a:srgbClr val="4EB3CF"/>
      </a:accent5>
      <a:accent6>
        <a:srgbClr val="51C3F9"/>
      </a:accent6>
      <a:hlink>
        <a:srgbClr val="EE7B08"/>
      </a:hlink>
      <a:folHlink>
        <a:srgbClr val="977B2D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Тонкие сплошные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384</TotalTime>
  <Words>383</Words>
  <Application>Microsoft Office PowerPoint</Application>
  <PresentationFormat>Произвольный</PresentationFormat>
  <Paragraphs>39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 связи с введением на территории Приморского края режима повышенной готовности на основании постановления Губернатора Приморского края от 18.03.2020 № 21-пг  «О мерах по предотвращению распространения на территории Приморского края новой коронавирусной инфекции (COVID-2019)» продлено беззаявительное предоставление мер социальной поддержки</dc:title>
  <dc:creator>Ульзутуева Наталья Евгеньевна</dc:creator>
  <cp:lastModifiedBy>Горбенко Ирина Викторовна</cp:lastModifiedBy>
  <cp:revision>68</cp:revision>
  <cp:lastPrinted>2020-11-02T02:56:51Z</cp:lastPrinted>
  <dcterms:created xsi:type="dcterms:W3CDTF">2020-10-29T02:15:42Z</dcterms:created>
  <dcterms:modified xsi:type="dcterms:W3CDTF">2021-12-28T07:17:49Z</dcterms:modified>
</cp:coreProperties>
</file>

<file path=docProps/thumbnail.jpeg>
</file>